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7" r:id="rId12"/>
    <p:sldId id="266" r:id="rId13"/>
    <p:sldId id="267" r:id="rId14"/>
    <p:sldId id="268" r:id="rId15"/>
    <p:sldId id="269" r:id="rId16"/>
    <p:sldId id="270" r:id="rId17"/>
    <p:sldId id="271" r:id="rId18"/>
    <p:sldId id="278" r:id="rId19"/>
    <p:sldId id="275" r:id="rId20"/>
    <p:sldId id="272" r:id="rId21"/>
    <p:sldId id="279" r:id="rId22"/>
    <p:sldId id="274" r:id="rId23"/>
    <p:sldId id="276" r:id="rId24"/>
    <p:sldId id="273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4163" y="444728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16"/>
          <p:cNvGrpSpPr/>
          <p:nvPr/>
        </p:nvGrpSpPr>
        <p:grpSpPr>
          <a:xfrm>
            <a:off x="284163" y="1906542"/>
            <a:ext cx="8576373" cy="137411"/>
            <a:chOff x="284163" y="1759424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30889" y="444728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1341" y="449005"/>
            <a:ext cx="7808976" cy="1088136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marL="0" algn="l" defTabSz="914400" rtl="0" eaLnBrk="1" latinLnBrk="0" hangingPunct="1">
              <a:lnSpc>
                <a:spcPts val="4600"/>
              </a:lnSpc>
              <a:spcBef>
                <a:spcPct val="0"/>
              </a:spcBef>
              <a:buNone/>
              <a:defRPr sz="4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205" y="1532427"/>
            <a:ext cx="7754112" cy="48463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13" name="Rectangle 12"/>
          <p:cNvSpPr/>
          <p:nvPr/>
        </p:nvSpPr>
        <p:spPr>
          <a:xfrm>
            <a:off x="284163" y="6227064"/>
            <a:ext cx="8574087" cy="173736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941" y="1298762"/>
            <a:ext cx="4069080" cy="1162050"/>
          </a:xfrm>
          <a:noFill/>
        </p:spPr>
        <p:txBody>
          <a:bodyPr anchor="b">
            <a:noAutofit/>
          </a:bodyPr>
          <a:lstStyle>
            <a:lvl1pPr algn="ctr"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3567" y="914400"/>
            <a:ext cx="4069080" cy="52117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8941" y="2456329"/>
            <a:ext cx="4069080" cy="318247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84163" y="452718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4800600"/>
            <a:ext cx="8360242" cy="566738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4163" y="457199"/>
            <a:ext cx="8577072" cy="43525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099" y="5367338"/>
            <a:ext cx="8304213" cy="80486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284163" y="4280647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4778189"/>
            <a:ext cx="8360242" cy="566738"/>
          </a:xfrm>
          <a:noFill/>
        </p:spPr>
        <p:txBody>
          <a:bodyPr anchor="b">
            <a:normAutofit/>
          </a:bodyPr>
          <a:lstStyle>
            <a:lvl1pPr algn="l">
              <a:defRPr sz="2800" b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4163" y="457200"/>
            <a:ext cx="8577072" cy="38221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099" y="5344927"/>
            <a:ext cx="8304213" cy="804862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914400"/>
            <a:ext cx="5195047" cy="52117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84163" y="4267200"/>
            <a:ext cx="2743200" cy="2120153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1" y="4953001"/>
            <a:ext cx="2472017" cy="124609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764" y="4419600"/>
            <a:ext cx="2475395" cy="510988"/>
          </a:xfrm>
          <a:noFill/>
        </p:spPr>
        <p:txBody>
          <a:bodyPr anchor="b">
            <a:normAutofit/>
          </a:bodyPr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284164" y="594360"/>
            <a:ext cx="2743200" cy="36758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14"/>
          <p:cNvGrpSpPr/>
          <p:nvPr/>
        </p:nvGrpSpPr>
        <p:grpSpPr>
          <a:xfrm>
            <a:off x="284163" y="461682"/>
            <a:ext cx="8576373" cy="137411"/>
            <a:chOff x="284163" y="1759424"/>
            <a:chExt cx="8576373" cy="137411"/>
          </a:xfrm>
        </p:grpSpPr>
        <p:sp>
          <p:nvSpPr>
            <p:cNvPr id="16" name="Rectangle 15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021013" y="4801575"/>
            <a:ext cx="583723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1661" y="4800600"/>
            <a:ext cx="5691651" cy="566738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21014" y="457199"/>
            <a:ext cx="5833872" cy="435254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69805" y="5367338"/>
            <a:ext cx="5653507" cy="80486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/>
          </p:nvPr>
        </p:nvSpPr>
        <p:spPr>
          <a:xfrm>
            <a:off x="284164" y="457200"/>
            <a:ext cx="2736850" cy="290779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/>
          </p:nvPr>
        </p:nvSpPr>
        <p:spPr>
          <a:xfrm>
            <a:off x="284164" y="3364992"/>
            <a:ext cx="2736850" cy="289864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2133600"/>
            <a:ext cx="8574087" cy="40132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5313882" y="2857535"/>
            <a:ext cx="5934615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95124" y="473075"/>
            <a:ext cx="969264" cy="5921375"/>
          </a:xfrm>
        </p:spPr>
        <p:txBody>
          <a:bodyPr vert="eaVert"/>
          <a:lstStyle>
            <a:lvl1pPr algn="l">
              <a:defRPr sz="3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457200"/>
            <a:ext cx="6497637" cy="5937250"/>
          </a:xfrm>
        </p:spPr>
        <p:txBody>
          <a:bodyPr vert="eaVert"/>
          <a:lstStyle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 rot="5400000">
            <a:off x="4658724" y="3355723"/>
            <a:ext cx="5934456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84163" y="444728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4162" y="2017058"/>
            <a:ext cx="8574087" cy="4377391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20" y="1532965"/>
            <a:ext cx="7754284" cy="484094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grpSp>
        <p:nvGrpSpPr>
          <p:cNvPr id="7" name="Group 16"/>
          <p:cNvGrpSpPr/>
          <p:nvPr/>
        </p:nvGrpSpPr>
        <p:grpSpPr>
          <a:xfrm>
            <a:off x="284163" y="1906542"/>
            <a:ext cx="8576373" cy="137411"/>
            <a:chOff x="284163" y="1759424"/>
            <a:chExt cx="8576373" cy="137411"/>
          </a:xfrm>
        </p:grpSpPr>
        <p:sp>
          <p:nvSpPr>
            <p:cNvPr id="11" name="Rectangle 10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230889" y="444728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8633" y="444728"/>
            <a:ext cx="7810967" cy="1088237"/>
          </a:xfrm>
          <a:noFill/>
        </p:spPr>
        <p:txBody>
          <a:bodyPr bIns="45720" anchor="b" anchorCtr="0">
            <a:normAutofit/>
          </a:bodyPr>
          <a:lstStyle>
            <a:lvl1pPr algn="l">
              <a:lnSpc>
                <a:spcPts val="4600"/>
              </a:lnSpc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230889" y="48015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" y="4814125"/>
            <a:ext cx="7772400" cy="1051560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5488" y="5861304"/>
            <a:ext cx="7735824" cy="402336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4162" y="443754"/>
            <a:ext cx="8574087" cy="437029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30889" y="48015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306" y="4814047"/>
            <a:ext cx="7772400" cy="1048871"/>
          </a:xfrm>
          <a:noFill/>
        </p:spPr>
        <p:txBody>
          <a:bodyPr anchor="b" anchorCtr="0">
            <a:normAutofit/>
          </a:bodyPr>
          <a:lstStyle>
            <a:lvl1pPr algn="l">
              <a:defRPr sz="42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647" y="5862918"/>
            <a:ext cx="7732059" cy="403412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9" name="Group 8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3412" y="2151063"/>
            <a:ext cx="393192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8188" y="2151063"/>
            <a:ext cx="393192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1" name="Group 10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12" name="Rectangle 11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412" y="1735138"/>
            <a:ext cx="3931920" cy="83325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412" y="2590800"/>
            <a:ext cx="3931920" cy="35353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9495" y="1735138"/>
            <a:ext cx="3931920" cy="83325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6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9495" y="2590800"/>
            <a:ext cx="3931920" cy="35353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8" name="Rectangle 7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84163" y="452718"/>
            <a:ext cx="8576373" cy="137411"/>
            <a:chOff x="284163" y="1577847"/>
            <a:chExt cx="8576373" cy="137411"/>
          </a:xfrm>
        </p:grpSpPr>
        <p:sp>
          <p:nvSpPr>
            <p:cNvPr id="6" name="Rectangle 5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" name="Rectangle 6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1503" y="2133600"/>
            <a:ext cx="7076747" cy="3992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4936" y="64370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251665B-C24A-4702-B522-6A4334602E03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9698" y="6437032"/>
            <a:ext cx="61249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6459" y="167347"/>
            <a:ext cx="630621" cy="359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4163" y="630382"/>
            <a:ext cx="8574087" cy="967840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r" defTabSz="914400" rtl="0" eaLnBrk="1" latinLnBrk="0" hangingPunct="1">
        <a:spcBef>
          <a:spcPct val="0"/>
        </a:spcBef>
        <a:buNone/>
        <a:defRPr sz="4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4025" indent="-454025" algn="l" defTabSz="914400" rtl="0" eaLnBrk="1" latinLnBrk="0" hangingPunct="1">
        <a:spcBef>
          <a:spcPts val="2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260475" indent="-346075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339725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939925" indent="-3317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lang="en-US" sz="18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XwBKV-qRIMQ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Populations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468" y="2139839"/>
            <a:ext cx="6777709" cy="393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333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Carrying Capacity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4025" lvl="8" indent="-454025">
              <a:spcBef>
                <a:spcPts val="2000"/>
              </a:spcBef>
            </a:pPr>
            <a:r>
              <a:rPr lang="en-US" sz="2400" dirty="0"/>
              <a:t>Carrying capacity is the number of organisms of one species that an environment can </a:t>
            </a:r>
            <a:r>
              <a:rPr lang="en-US" sz="2400" dirty="0" smtClean="0"/>
              <a:t>support</a:t>
            </a:r>
          </a:p>
          <a:p>
            <a:pPr marL="454025" lvl="8" indent="-454025">
              <a:spcBef>
                <a:spcPts val="2000"/>
              </a:spcBef>
            </a:pPr>
            <a:r>
              <a:rPr lang="en-US" sz="2400" dirty="0"/>
              <a:t>Once the carrying capacity is reached, certain factors work to keep population in check (including lack of food, overcrowding, predations, accumulation of waste</a:t>
            </a:r>
            <a:r>
              <a:rPr lang="en-US" sz="2400" dirty="0" smtClean="0"/>
              <a:t>)</a:t>
            </a:r>
          </a:p>
          <a:p>
            <a:pPr marL="454025" lvl="8" indent="-454025">
              <a:spcBef>
                <a:spcPts val="2000"/>
              </a:spcBef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933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Carrying Capacity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4025" lvl="8" indent="-454025">
              <a:spcBef>
                <a:spcPts val="2000"/>
              </a:spcBef>
            </a:pPr>
            <a:r>
              <a:rPr lang="en-US" dirty="0" smtClean="0"/>
              <a:t>                                                              If </a:t>
            </a:r>
            <a:r>
              <a:rPr lang="en-US" dirty="0"/>
              <a:t>a natural population overshoots </a:t>
            </a:r>
            <a:r>
              <a:rPr lang="en-US" dirty="0" smtClean="0"/>
              <a:t>                         				the </a:t>
            </a:r>
            <a:r>
              <a:rPr lang="en-US" dirty="0"/>
              <a:t>carrying capacity, three </a:t>
            </a:r>
            <a:r>
              <a:rPr lang="en-US" dirty="0" smtClean="0"/>
              <a:t>things				can </a:t>
            </a:r>
            <a:r>
              <a:rPr lang="en-US" dirty="0"/>
              <a:t>happen:</a:t>
            </a:r>
          </a:p>
          <a:p>
            <a:pPr marL="454025" lvl="8" indent="-454025">
              <a:spcBef>
                <a:spcPts val="2000"/>
              </a:spcBef>
            </a:pPr>
            <a:r>
              <a:rPr lang="en-US" dirty="0" smtClean="0"/>
              <a:t>                                                              1</a:t>
            </a:r>
            <a:r>
              <a:rPr lang="en-US" dirty="0"/>
              <a:t>. It will die back to the original </a:t>
            </a:r>
            <a:r>
              <a:rPr lang="en-US" dirty="0" smtClean="0"/>
              <a:t>				carrying </a:t>
            </a:r>
            <a:r>
              <a:rPr lang="en-US" dirty="0"/>
              <a:t>capacity</a:t>
            </a:r>
          </a:p>
          <a:p>
            <a:pPr marL="454025" lvl="8" indent="-454025">
              <a:spcBef>
                <a:spcPts val="2000"/>
              </a:spcBef>
            </a:pPr>
            <a:r>
              <a:rPr lang="en-US" dirty="0" smtClean="0"/>
              <a:t>                                                              2</a:t>
            </a:r>
            <a:r>
              <a:rPr lang="en-US" dirty="0"/>
              <a:t>. It will die back but the damage </a:t>
            </a:r>
            <a:r>
              <a:rPr lang="en-US" dirty="0" smtClean="0"/>
              <a:t>				to </a:t>
            </a:r>
            <a:r>
              <a:rPr lang="en-US" dirty="0"/>
              <a:t>the environment will lower </a:t>
            </a:r>
            <a:r>
              <a:rPr lang="en-US" dirty="0" smtClean="0"/>
              <a:t>				carrying </a:t>
            </a:r>
            <a:r>
              <a:rPr lang="en-US" dirty="0"/>
              <a:t>capacity</a:t>
            </a:r>
          </a:p>
          <a:p>
            <a:pPr marL="454025" lvl="8" indent="-454025">
              <a:spcBef>
                <a:spcPts val="2000"/>
              </a:spcBef>
            </a:pPr>
            <a:r>
              <a:rPr lang="en-US" dirty="0" smtClean="0"/>
              <a:t>                                                              3</a:t>
            </a:r>
            <a:r>
              <a:rPr lang="en-US" dirty="0"/>
              <a:t>. It will become extinct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33600"/>
            <a:ext cx="5321300" cy="374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616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Limiting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Factors that limit the growth and size of a population</a:t>
            </a:r>
          </a:p>
          <a:p>
            <a:r>
              <a:rPr lang="en-US" dirty="0" smtClean="0"/>
              <a:t>Two types:</a:t>
            </a:r>
          </a:p>
          <a:p>
            <a:pPr lvl="1"/>
            <a:r>
              <a:rPr lang="en-US" dirty="0" smtClean="0"/>
              <a:t>1. Density Dependent</a:t>
            </a:r>
          </a:p>
          <a:p>
            <a:pPr lvl="1"/>
            <a:r>
              <a:rPr lang="en-US" dirty="0" smtClean="0"/>
              <a:t>2. Density Independent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244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Bill Nye 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1:20-3:07, 12:05 – 13:05</a:t>
            </a:r>
          </a:p>
          <a:p>
            <a:r>
              <a:rPr lang="en-US" dirty="0">
                <a:hlinkClick r:id="rId2"/>
              </a:rPr>
              <a:t>https://www.youtube.com/watch?v=XwBKV-</a:t>
            </a:r>
            <a:r>
              <a:rPr lang="en-US" dirty="0" smtClean="0">
                <a:hlinkClick r:id="rId2"/>
              </a:rPr>
              <a:t>qRIMQ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329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Density Dependent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Depend on the size of a population </a:t>
            </a:r>
          </a:p>
          <a:p>
            <a:r>
              <a:rPr lang="en-US" sz="2000" dirty="0" smtClean="0"/>
              <a:t>Increase in effect as the population increases</a:t>
            </a:r>
          </a:p>
          <a:p>
            <a:r>
              <a:rPr lang="en-US" sz="2000" dirty="0" smtClean="0"/>
              <a:t>Factors such as disease, competition, predation, parasitism, crowding stress</a:t>
            </a:r>
          </a:p>
          <a:p>
            <a:r>
              <a:rPr lang="en-US" sz="2000" dirty="0" smtClean="0"/>
              <a:t>Usually not enough to eliminate a population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366162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8322" y="4004658"/>
            <a:ext cx="4066730" cy="27111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52" y="905950"/>
            <a:ext cx="3810000" cy="2857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163" y="1782965"/>
            <a:ext cx="3775220" cy="283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63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Density Independent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Affect populations regardless of density</a:t>
            </a:r>
          </a:p>
          <a:p>
            <a:r>
              <a:rPr lang="en-US" dirty="0" smtClean="0"/>
              <a:t>Usually abiotic factors</a:t>
            </a:r>
          </a:p>
          <a:p>
            <a:pPr lvl="1"/>
            <a:r>
              <a:rPr lang="en-US" dirty="0" smtClean="0"/>
              <a:t>Ex: </a:t>
            </a:r>
            <a:r>
              <a:rPr lang="en-US" dirty="0"/>
              <a:t>pollution, habitat destruction, natural disasters, </a:t>
            </a:r>
            <a:r>
              <a:rPr lang="en-US" dirty="0" smtClean="0"/>
              <a:t>weather, temperature, chemical pesticides </a:t>
            </a:r>
          </a:p>
          <a:p>
            <a:r>
              <a:rPr lang="en-US" dirty="0" smtClean="0"/>
              <a:t>Usually just brings populations below carrying capacity but these factors have the potential to cause a population to become extinct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7852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23" y="2267731"/>
            <a:ext cx="4374900" cy="35830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4320" y="2267731"/>
            <a:ext cx="4334714" cy="358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56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Predator Prey Relationships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Predator and prey populations follow similar patterns</a:t>
            </a:r>
          </a:p>
          <a:p>
            <a:r>
              <a:rPr lang="en-US" dirty="0" smtClean="0"/>
              <a:t>If prey populations are high, the predator population will also be high</a:t>
            </a:r>
          </a:p>
          <a:p>
            <a:r>
              <a:rPr lang="en-US" dirty="0" smtClean="0"/>
              <a:t>If prey populations are low, predators will have less food and their population size will </a:t>
            </a:r>
            <a:r>
              <a:rPr lang="en-US" dirty="0" smtClean="0"/>
              <a:t>decrease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4306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630382"/>
            <a:ext cx="6663690" cy="6227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964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population?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Population: a group of organisms all of the same species, which interbreed and live in the same place at the same time</a:t>
            </a:r>
          </a:p>
          <a:p>
            <a:r>
              <a:rPr lang="en-US" dirty="0" smtClean="0"/>
              <a:t>Ex: Humans in Negaunee</a:t>
            </a:r>
          </a:p>
          <a:p>
            <a:pPr lvl="1"/>
            <a:r>
              <a:rPr lang="en-US" dirty="0" smtClean="0"/>
              <a:t>Grey squirrels in Marquette</a:t>
            </a:r>
          </a:p>
          <a:p>
            <a:pPr lvl="1"/>
            <a:r>
              <a:rPr lang="en-US" dirty="0" smtClean="0"/>
              <a:t>White-tailed deer in Ishpeming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389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Dynamics in a Population: Age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1</a:t>
            </a:r>
            <a:r>
              <a:rPr lang="en-US" dirty="0"/>
              <a:t>. Very young and very old </a:t>
            </a:r>
            <a:r>
              <a:rPr lang="en-US" dirty="0" smtClean="0"/>
              <a:t>are </a:t>
            </a:r>
            <a:r>
              <a:rPr lang="en-US" dirty="0"/>
              <a:t>more susceptive to disease</a:t>
            </a:r>
          </a:p>
          <a:p>
            <a:pPr lvl="1"/>
            <a:r>
              <a:rPr lang="en-US" dirty="0"/>
              <a:t>2. If there are huge numbers of young adults, the population will grow; if there are mostly elderly, the population will decline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4654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 Structure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945" y="1976619"/>
            <a:ext cx="7404572" cy="465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7423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 Ratios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a monogamous species, the ratio of males to females should be about equal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Ex: Humans  </a:t>
            </a:r>
          </a:p>
          <a:p>
            <a:r>
              <a:rPr lang="en-US" dirty="0" smtClean="0"/>
              <a:t>In </a:t>
            </a:r>
            <a:r>
              <a:rPr lang="en-US" dirty="0" smtClean="0"/>
              <a:t>deer and lion groups, this </a:t>
            </a:r>
            <a:r>
              <a:rPr lang="en-US" dirty="0"/>
              <a:t>is not as important, because one male often fertilizes many females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6781" y="4267676"/>
            <a:ext cx="4411469" cy="25903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163" y="4267676"/>
            <a:ext cx="4205700" cy="2590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422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Behavior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dirty="0"/>
              <a:t>Territory- a defended area which insured the occupants will have enough resources for themselves and their offspring.  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Social hierarchy – wolves, chickens, social status determines which individuals eat or breed.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30497"/>
            <a:ext cx="3907196" cy="26275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5875" y="4230497"/>
            <a:ext cx="5288125" cy="262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30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End!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 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157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three main factors that determine how fast a population will grow</a:t>
            </a:r>
          </a:p>
          <a:p>
            <a:r>
              <a:rPr lang="en-US" dirty="0" smtClean="0"/>
              <a:t>1. Birth Rate</a:t>
            </a:r>
          </a:p>
          <a:p>
            <a:r>
              <a:rPr lang="en-US" dirty="0" smtClean="0"/>
              <a:t>2. Death Rate</a:t>
            </a:r>
          </a:p>
          <a:p>
            <a:r>
              <a:rPr lang="en-US" dirty="0" smtClean="0"/>
              <a:t>3. Migration Rate</a:t>
            </a:r>
          </a:p>
          <a:p>
            <a:pPr lvl="1"/>
            <a:r>
              <a:rPr lang="en-US" dirty="0" smtClean="0"/>
              <a:t>Immigration: movement into a population</a:t>
            </a:r>
          </a:p>
          <a:p>
            <a:pPr lvl="1"/>
            <a:r>
              <a:rPr lang="en-US" dirty="0" smtClean="0"/>
              <a:t>Emigration: movement out of a population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313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two main types of population growth</a:t>
            </a:r>
          </a:p>
          <a:p>
            <a:pPr lvl="1"/>
            <a:r>
              <a:rPr lang="en-US" dirty="0" smtClean="0"/>
              <a:t>1. Exponential</a:t>
            </a:r>
          </a:p>
          <a:p>
            <a:pPr lvl="1"/>
            <a:r>
              <a:rPr lang="en-US" dirty="0" smtClean="0"/>
              <a:t>2. Logistic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63" y="3500072"/>
            <a:ext cx="8574088" cy="322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870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Exponential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 a population gets larger, it grows at a faster rate</a:t>
            </a:r>
          </a:p>
          <a:p>
            <a:pPr lvl="1"/>
            <a:r>
              <a:rPr lang="en-US" dirty="0" smtClean="0"/>
              <a:t>Ex: The population doubles with each generation</a:t>
            </a:r>
          </a:p>
          <a:p>
            <a:r>
              <a:rPr lang="en-US" dirty="0" smtClean="0"/>
              <a:t>Occurs when resources are unlimited and conditions are optimal</a:t>
            </a:r>
          </a:p>
          <a:p>
            <a:r>
              <a:rPr lang="en-US" dirty="0"/>
              <a:t>Results in unchecked growth</a:t>
            </a:r>
          </a:p>
          <a:p>
            <a:pPr lvl="1"/>
            <a:r>
              <a:rPr lang="en-US" dirty="0"/>
              <a:t>Cannot continue indefinitely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25075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63" y="322166"/>
            <a:ext cx="8574088" cy="620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406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Exponential Growth: “J” Shaped Curve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6"/>
            <a:endParaRPr lang="en-US" dirty="0"/>
          </a:p>
          <a:p>
            <a:pPr lvl="6"/>
            <a:endParaRPr lang="en-US" dirty="0" smtClean="0"/>
          </a:p>
          <a:p>
            <a:pPr lvl="6"/>
            <a:r>
              <a:rPr lang="en-US" dirty="0" smtClean="0"/>
              <a:t>Starts off slow</a:t>
            </a:r>
          </a:p>
          <a:p>
            <a:pPr lvl="6"/>
            <a:r>
              <a:rPr lang="en-US" dirty="0" smtClean="0"/>
              <a:t>Eventually grows faster and faster</a:t>
            </a:r>
          </a:p>
          <a:p>
            <a:pPr lvl="6"/>
            <a:r>
              <a:rPr lang="en-US" dirty="0" smtClean="0"/>
              <a:t>Unchecked growth</a:t>
            </a:r>
          </a:p>
          <a:p>
            <a:pPr lvl="6"/>
            <a:r>
              <a:rPr lang="en-US" dirty="0" smtClean="0"/>
              <a:t>Does NOT continue indefinitely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62" y="2087562"/>
            <a:ext cx="4322907" cy="4806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333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Logistic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A population cannot grow indefinitely. Eventually, certain factors will slow population growth. </a:t>
            </a:r>
          </a:p>
          <a:p>
            <a:r>
              <a:rPr lang="en-US" sz="2000" dirty="0" smtClean="0"/>
              <a:t>Limiting factors such as food, disease, predators, and lack of space will cause population growth to slow down and stabilize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3916" y="3780668"/>
            <a:ext cx="4641815" cy="2965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641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Logistic Growth: “S” Shaped Curve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6737" y="2133600"/>
            <a:ext cx="7076747" cy="3992563"/>
          </a:xfrm>
        </p:spPr>
        <p:txBody>
          <a:bodyPr/>
          <a:lstStyle/>
          <a:p>
            <a:pPr lvl="8"/>
            <a:endParaRPr lang="en-US" dirty="0"/>
          </a:p>
          <a:p>
            <a:pPr lvl="8"/>
            <a:endParaRPr lang="en-US" dirty="0" smtClean="0"/>
          </a:p>
          <a:p>
            <a:pPr lvl="8"/>
            <a:r>
              <a:rPr lang="en-US" dirty="0" smtClean="0"/>
              <a:t>Growth starts fast but limiting factors cause growth to slow and reach a stable size</a:t>
            </a:r>
          </a:p>
          <a:p>
            <a:pPr lvl="8"/>
            <a:r>
              <a:rPr lang="en-US" dirty="0" smtClean="0"/>
              <a:t>Populations will slow down due to either an increased death rate or a decreased birth rate</a:t>
            </a:r>
          </a:p>
          <a:p>
            <a:pPr lvl="8"/>
            <a:r>
              <a:rPr lang="en-US" dirty="0" smtClean="0"/>
              <a:t>Will reach a stable level called carrying capacity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63" y="1917700"/>
            <a:ext cx="5269420" cy="420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583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pectrum">
  <a:themeElements>
    <a:clrScheme name="Spectrum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Spectrum">
      <a:majorFont>
        <a:latin typeface="Corbe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Spectrum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50000"/>
              </a:schemeClr>
            </a:gs>
            <a:gs pos="100000">
              <a:schemeClr val="phClr">
                <a:tint val="9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5000"/>
                <a:shade val="70000"/>
                <a:satMod val="150000"/>
              </a:schemeClr>
            </a:gs>
            <a:gs pos="100000">
              <a:schemeClr val="phClr">
                <a:tint val="100000"/>
                <a:shade val="100000"/>
                <a:satMod val="150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6600000" sx="101000" sy="101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50800" dir="5400000" sx="105000" sy="105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4800000"/>
            </a:lightRig>
          </a:scene3d>
          <a:sp3d prstMaterial="matte">
            <a:bevelT w="63500" h="5080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Spectrum.thmx</Template>
  <TotalTime>285</TotalTime>
  <Words>614</Words>
  <Application>Microsoft Macintosh PowerPoint</Application>
  <PresentationFormat>On-screen Show (4:3)</PresentationFormat>
  <Paragraphs>83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Spectrum</vt:lpstr>
      <vt:lpstr>Populations</vt:lpstr>
      <vt:lpstr>What is a population?</vt:lpstr>
      <vt:lpstr>Population Growth</vt:lpstr>
      <vt:lpstr>Types of growth</vt:lpstr>
      <vt:lpstr>Exponential Growth</vt:lpstr>
      <vt:lpstr>PowerPoint Presentation</vt:lpstr>
      <vt:lpstr>Exponential Growth: “J” Shaped Curve</vt:lpstr>
      <vt:lpstr>Logistic Growth</vt:lpstr>
      <vt:lpstr>Logistic Growth: “S” Shaped Curve</vt:lpstr>
      <vt:lpstr>Carrying Capacity</vt:lpstr>
      <vt:lpstr>Carrying Capacity</vt:lpstr>
      <vt:lpstr>Limiting Factors</vt:lpstr>
      <vt:lpstr>Bill Nye Video</vt:lpstr>
      <vt:lpstr>Density Dependent Factors</vt:lpstr>
      <vt:lpstr>PowerPoint Presentation</vt:lpstr>
      <vt:lpstr>Density Independent Factors</vt:lpstr>
      <vt:lpstr>PowerPoint Presentation</vt:lpstr>
      <vt:lpstr>Predator Prey Relationships</vt:lpstr>
      <vt:lpstr>PowerPoint Presentation</vt:lpstr>
      <vt:lpstr>Dynamics in a Population: Age Structure</vt:lpstr>
      <vt:lpstr>Age Structure</vt:lpstr>
      <vt:lpstr>Sex Ratios</vt:lpstr>
      <vt:lpstr>Behavior</vt:lpstr>
      <vt:lpstr>The End!</vt:lpstr>
    </vt:vector>
  </TitlesOfParts>
  <Company>Northern Michigan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Populations</dc:title>
  <dc:creator>Registered User</dc:creator>
  <cp:lastModifiedBy>Registered User</cp:lastModifiedBy>
  <cp:revision>20</cp:revision>
  <dcterms:created xsi:type="dcterms:W3CDTF">2014-10-19T15:20:14Z</dcterms:created>
  <dcterms:modified xsi:type="dcterms:W3CDTF">2014-10-20T22:05:39Z</dcterms:modified>
</cp:coreProperties>
</file>